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2"/>
  </p:notesMasterIdLst>
  <p:handoutMasterIdLst>
    <p:handoutMasterId r:id="rId23"/>
  </p:handoutMasterIdLst>
  <p:sldIdLst>
    <p:sldId id="318" r:id="rId2"/>
    <p:sldId id="341" r:id="rId3"/>
    <p:sldId id="329" r:id="rId4"/>
    <p:sldId id="339" r:id="rId5"/>
    <p:sldId id="340" r:id="rId6"/>
    <p:sldId id="343" r:id="rId7"/>
    <p:sldId id="344" r:id="rId8"/>
    <p:sldId id="345" r:id="rId9"/>
    <p:sldId id="350" r:id="rId10"/>
    <p:sldId id="351" r:id="rId11"/>
    <p:sldId id="348" r:id="rId12"/>
    <p:sldId id="349" r:id="rId13"/>
    <p:sldId id="347" r:id="rId14"/>
    <p:sldId id="342" r:id="rId15"/>
    <p:sldId id="333" r:id="rId16"/>
    <p:sldId id="334" r:id="rId17"/>
    <p:sldId id="352" r:id="rId18"/>
    <p:sldId id="336" r:id="rId19"/>
    <p:sldId id="353" r:id="rId20"/>
    <p:sldId id="338" r:id="rId21"/>
  </p:sldIdLst>
  <p:sldSz cx="12188825"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9" autoAdjust="0"/>
  </p:normalViewPr>
  <p:slideViewPr>
    <p:cSldViewPr showGuides="1">
      <p:cViewPr>
        <p:scale>
          <a:sx n="50" d="100"/>
          <a:sy n="50" d="100"/>
        </p:scale>
        <p:origin x="1284" y="62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5/24/2022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5/24/2022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654" y="2099733"/>
            <a:ext cx="8823360" cy="2677648"/>
          </a:xfrm>
        </p:spPr>
        <p:txBody>
          <a:bodyPr anchor="b"/>
          <a:lstStyle>
            <a:lvl1pPr>
              <a:defRPr sz="5398"/>
            </a:lvl1pPr>
          </a:lstStyle>
          <a:p>
            <a:r>
              <a:rPr lang="en-US"/>
              <a:t>Click to edit Master title style</a:t>
            </a:r>
            <a:endParaRPr lang="en-US" dirty="0"/>
          </a:p>
        </p:txBody>
      </p:sp>
      <p:sp>
        <p:nvSpPr>
          <p:cNvPr id="3" name="Subtitle 2"/>
          <p:cNvSpPr>
            <a:spLocks noGrp="1"/>
          </p:cNvSpPr>
          <p:nvPr>
            <p:ph type="subTitle" idx="1"/>
          </p:nvPr>
        </p:nvSpPr>
        <p:spPr bwMode="gray">
          <a:xfrm>
            <a:off x="1154654" y="4777380"/>
            <a:ext cx="8823360" cy="861420"/>
          </a:xfrm>
        </p:spPr>
        <p:txBody>
          <a:bodyPr anchor="t"/>
          <a:lstStyle>
            <a:lvl1pPr marL="0" indent="0" algn="l">
              <a:buNone/>
              <a:defRPr cap="all">
                <a:solidFill>
                  <a:schemeClr val="accent1">
                    <a:lumMod val="60000"/>
                    <a:lumOff val="4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6210" y="1792264"/>
            <a:ext cx="990599" cy="304720"/>
          </a:xfrm>
        </p:spPr>
        <p:txBody>
          <a:bodyPr anchor="t"/>
          <a:lstStyle>
            <a:lvl1pPr algn="l">
              <a:defRPr b="0" i="0">
                <a:solidFill>
                  <a:schemeClr val="bg1">
                    <a:alpha val="60000"/>
                  </a:schemeClr>
                </a:solidFill>
              </a:defRPr>
            </a:lvl1pPr>
          </a:lstStyle>
          <a:p>
            <a:fld id="{5923F103-BC34-4FE4-A40E-EDDEECFDA5D0}" type="datetimeFigureOut">
              <a:rPr lang="en-US" smtClean="0"/>
              <a:pPr/>
              <a:t>5/24/2022</a:t>
            </a:fld>
            <a:endParaRPr lang="en-US" dirty="0"/>
          </a:p>
        </p:txBody>
      </p:sp>
      <p:sp>
        <p:nvSpPr>
          <p:cNvPr id="5" name="Footer Placeholder 4"/>
          <p:cNvSpPr>
            <a:spLocks noGrp="1"/>
          </p:cNvSpPr>
          <p:nvPr>
            <p:ph type="ftr" sz="quarter" idx="11"/>
          </p:nvPr>
        </p:nvSpPr>
        <p:spPr bwMode="gray">
          <a:xfrm rot="5400000">
            <a:off x="8949143" y="3227872"/>
            <a:ext cx="3859795" cy="304722"/>
          </a:xfrm>
        </p:spPr>
        <p:txBody>
          <a:bodyPr/>
          <a:lstStyle>
            <a:lvl1pPr>
              <a:defRPr b="0" i="0">
                <a:solidFill>
                  <a:schemeClr val="bg1">
                    <a:alpha val="60000"/>
                  </a:schemeClr>
                </a:solidFill>
              </a:defRPr>
            </a:lvl1pPr>
          </a:lstStyle>
          <a:p>
            <a:r>
              <a:rPr lang="en-US"/>
              <a:t>
              </a:t>
            </a:r>
            <a:endParaRPr lang="en-US" dirty="0"/>
          </a:p>
        </p:txBody>
      </p:sp>
      <p:sp>
        <p:nvSpPr>
          <p:cNvPr id="11" name="Rectangle 1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49844" y="295730"/>
            <a:ext cx="837981" cy="767687"/>
          </a:xfrm>
        </p:spPr>
        <p:txBody>
          <a:bodyPr/>
          <a:lstStyle/>
          <a:p>
            <a:fld id="{D57F1E4F-1CFF-5643-939E-217C01CDF565}" type="slidenum">
              <a:rPr lang="en-US" smtClean="0"/>
              <a:pPr/>
              <a:t>‹#›</a:t>
            </a:fld>
            <a:endParaRPr lang="en-US" dirty="0"/>
          </a:p>
        </p:txBody>
      </p:sp>
      <p:grpSp>
        <p:nvGrpSpPr>
          <p:cNvPr id="13" name="Group 12">
            <a:extLst>
              <a:ext uri="{FF2B5EF4-FFF2-40B4-BE49-F238E27FC236}">
                <a16:creationId xmlns:a16="http://schemas.microsoft.com/office/drawing/2014/main" id="{163F98E3-154D-AA00-D7B5-DB4125E51F25}"/>
              </a:ext>
            </a:extLst>
          </p:cNvPr>
          <p:cNvGrpSpPr/>
          <p:nvPr userDrawn="1"/>
        </p:nvGrpSpPr>
        <p:grpSpPr>
          <a:xfrm>
            <a:off x="7923213" y="0"/>
            <a:ext cx="4265612" cy="6858000"/>
            <a:chOff x="7923213" y="0"/>
            <a:chExt cx="4265612" cy="6858000"/>
          </a:xfrm>
        </p:grpSpPr>
        <p:pic>
          <p:nvPicPr>
            <p:cNvPr id="14" name="Picture 13">
              <a:extLst>
                <a:ext uri="{FF2B5EF4-FFF2-40B4-BE49-F238E27FC236}">
                  <a16:creationId xmlns:a16="http://schemas.microsoft.com/office/drawing/2014/main" id="{D0C8986F-644F-7233-96F8-C5A0C27C14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5" name="Rectangle 14">
              <a:extLst>
                <a:ext uri="{FF2B5EF4-FFF2-40B4-BE49-F238E27FC236}">
                  <a16:creationId xmlns:a16="http://schemas.microsoft.com/office/drawing/2014/main" id="{97EC16B0-ACF0-3B41-DF52-4C23D295CB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36881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4969927"/>
            <a:ext cx="8823361"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1"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3" y="5536665"/>
            <a:ext cx="8823360" cy="493712"/>
          </a:xfrm>
        </p:spPr>
        <p:txBody>
          <a:bodyPr>
            <a:normAutofit/>
          </a:bodyPr>
          <a:lstStyle>
            <a:lvl1pPr marL="0" indent="0">
              <a:buNone/>
              <a:defRPr sz="12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5/24/2022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58590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499" y="1063417"/>
            <a:ext cx="8829516" cy="1372986"/>
          </a:xfrm>
        </p:spPr>
        <p:txBody>
          <a:bodyPr/>
          <a:lstStyle>
            <a:lvl1pPr>
              <a:defRPr sz="3999"/>
            </a:lvl1pPr>
          </a:lstStyle>
          <a:p>
            <a:r>
              <a:rPr lang="en-US"/>
              <a:t>Click to edit Master title style</a:t>
            </a:r>
            <a:endParaRPr lang="en-US" dirty="0"/>
          </a:p>
        </p:txBody>
      </p:sp>
      <p:sp>
        <p:nvSpPr>
          <p:cNvPr id="8" name="Text Placeholder 3"/>
          <p:cNvSpPr>
            <a:spLocks noGrp="1"/>
          </p:cNvSpPr>
          <p:nvPr>
            <p:ph type="body" sz="half" idx="2"/>
          </p:nvPr>
        </p:nvSpPr>
        <p:spPr>
          <a:xfrm>
            <a:off x="1154654" y="3543300"/>
            <a:ext cx="8823361" cy="24765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5/24/2022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13" name="Rectangle 12"/>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668025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88825"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337" y="607336"/>
            <a:ext cx="80170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13" name="TextBox 12"/>
          <p:cNvSpPr txBox="1"/>
          <p:nvPr/>
        </p:nvSpPr>
        <p:spPr bwMode="gray">
          <a:xfrm>
            <a:off x="9881884" y="2613787"/>
            <a:ext cx="65259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466" y="982134"/>
            <a:ext cx="8451704" cy="2696632"/>
          </a:xfrm>
        </p:spPr>
        <p:txBody>
          <a:bodyPr/>
          <a:lstStyle>
            <a:lvl1pPr>
              <a:defRPr sz="3999"/>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439" y="3678766"/>
            <a:ext cx="7729206"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654" y="5029200"/>
            <a:ext cx="9242489" cy="997857"/>
          </a:xfrm>
        </p:spPr>
        <p:txBody>
          <a:bodyPr anchor="ct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5/24/2022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19" name="Rectangle 18"/>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847394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3" y="2370667"/>
            <a:ext cx="8823362" cy="1822514"/>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5024967"/>
            <a:ext cx="8823361" cy="860400"/>
          </a:xfrm>
        </p:spPr>
        <p:txBody>
          <a:bodyPr anchor="t"/>
          <a:lstStyle>
            <a:lvl1pPr marL="0" indent="0" algn="l">
              <a:buNone/>
              <a:defRPr sz="1999" cap="none">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5/24/2022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191134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54653" y="2603502"/>
            <a:ext cx="3141060"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653" y="3179765"/>
            <a:ext cx="3141061"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1547" y="2603500"/>
            <a:ext cx="3146189"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1547" y="3179764"/>
            <a:ext cx="3146189"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081" y="2603501"/>
            <a:ext cx="3144911"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275" y="3179763"/>
            <a:ext cx="3144717"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440282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0377"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3F41C87-7AD9-4845-A077-840E4A0F3F06}" type="datetimeFigureOut">
              <a:rPr lang="en-US" smtClean="0"/>
              <a:pPr/>
              <a:t>5/24/2022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171894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54653" y="4532844"/>
            <a:ext cx="3049644"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206"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653" y="5109106"/>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7675" y="4532845"/>
            <a:ext cx="3049644" cy="576263"/>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7226" y="2603500"/>
            <a:ext cx="26905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982" y="5109105"/>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0697" y="4532845"/>
            <a:ext cx="3050300"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0905"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0696" y="5109104"/>
            <a:ext cx="3050301"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43" name="Straight Connector 42"/>
          <p:cNvCxnSpPr/>
          <p:nvPr/>
        </p:nvCxnSpPr>
        <p:spPr>
          <a:xfrm>
            <a:off x="440468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5771"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3F41C87-7AD9-4845-A077-840E4A0F3F06}" type="datetimeFigureOut">
              <a:rPr lang="en-US" smtClean="0"/>
              <a:pPr/>
              <a:t>5/24/2022</a:t>
            </a:fld>
            <a:endParaRPr lang="en-US"/>
          </a:p>
        </p:txBody>
      </p:sp>
      <p:sp>
        <p:nvSpPr>
          <p:cNvPr id="8" name="Footer Placeholder 7"/>
          <p:cNvSpPr>
            <a:spLocks noGrp="1"/>
          </p:cNvSpPr>
          <p:nvPr>
            <p:ph type="ftr" sz="quarter" idx="11"/>
          </p:nvPr>
        </p:nvSpPr>
        <p:spPr>
          <a:xfrm>
            <a:off x="560965" y="6391839"/>
            <a:ext cx="3643333" cy="304801"/>
          </a:xfrm>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275562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654" y="2603500"/>
            <a:ext cx="8823361"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2654" y="6391839"/>
            <a:ext cx="990341" cy="304799"/>
          </a:xfrm>
        </p:spPr>
        <p:txBody>
          <a:bodyPr/>
          <a:lstStyle/>
          <a:p>
            <a:fld id="{03F41C87-7AD9-4845-A077-840E4A0F3F06}" type="datetimeFigureOut">
              <a:rPr lang="en-US" smtClean="0"/>
              <a:t>5/24/2022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27404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3000" y="1278467"/>
            <a:ext cx="1409598"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654" y="1278467"/>
            <a:ext cx="625439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0330" y="6391839"/>
            <a:ext cx="991877" cy="304799"/>
          </a:xfrm>
        </p:spPr>
        <p:txBody>
          <a:bodyPr/>
          <a:lstStyle/>
          <a:p>
            <a:fld id="{03F41C87-7AD9-4845-A077-840E4A0F3F06}" type="datetimeFigureOut">
              <a:rPr lang="en-US" smtClean="0"/>
              <a:t>5/24/2022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65679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654" y="2603500"/>
            <a:ext cx="8823361"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5/24/2022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74950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2677645"/>
            <a:ext cx="4349892" cy="2283824"/>
          </a:xfrm>
        </p:spPr>
        <p:txBody>
          <a:bodyPr anchor="ctr"/>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6893764" y="2677644"/>
            <a:ext cx="3756566" cy="2283824"/>
          </a:xfrm>
        </p:spPr>
        <p:txBody>
          <a:bodyPr anchor="ctr"/>
          <a:lstStyle>
            <a:lvl1pPr marL="0" indent="0" algn="l">
              <a:buNone/>
              <a:defRPr sz="1999" cap="all">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5/24/2022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grpSp>
        <p:nvGrpSpPr>
          <p:cNvPr id="22" name="Group 21">
            <a:extLst>
              <a:ext uri="{FF2B5EF4-FFF2-40B4-BE49-F238E27FC236}">
                <a16:creationId xmlns:a16="http://schemas.microsoft.com/office/drawing/2014/main" id="{3220AF29-E950-A204-C0BD-CB5CDBDC2234}"/>
              </a:ext>
            </a:extLst>
          </p:cNvPr>
          <p:cNvGrpSpPr/>
          <p:nvPr userDrawn="1"/>
        </p:nvGrpSpPr>
        <p:grpSpPr>
          <a:xfrm>
            <a:off x="11123611" y="0"/>
            <a:ext cx="1065214" cy="6868886"/>
            <a:chOff x="11123611" y="0"/>
            <a:chExt cx="1065214" cy="6868886"/>
          </a:xfrm>
        </p:grpSpPr>
        <p:pic>
          <p:nvPicPr>
            <p:cNvPr id="23" name="Picture 22">
              <a:extLst>
                <a:ext uri="{FF2B5EF4-FFF2-40B4-BE49-F238E27FC236}">
                  <a16:creationId xmlns:a16="http://schemas.microsoft.com/office/drawing/2014/main" id="{052068BC-9CD1-AE12-AA8B-E443E294BE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24" name="Rectangle 23">
              <a:extLst>
                <a:ext uri="{FF2B5EF4-FFF2-40B4-BE49-F238E27FC236}">
                  <a16:creationId xmlns:a16="http://schemas.microsoft.com/office/drawing/2014/main" id="{47DFE800-1D4A-A38C-CBBF-9CE97E7BFE6D}"/>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4052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653" y="2603501"/>
            <a:ext cx="4823901"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7096" y="2603500"/>
            <a:ext cx="482390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5/24/2022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881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654" y="2603500"/>
            <a:ext cx="4823900"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653" y="3179763"/>
            <a:ext cx="4823901"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7096" y="2603500"/>
            <a:ext cx="4823902"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7096" y="3179763"/>
            <a:ext cx="4823902" cy="2840039"/>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5/24/2022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62134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654" y="973668"/>
            <a:ext cx="8759131"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5/24/2022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8434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5/24/2022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7" name="Rectangle 6"/>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85122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295400"/>
            <a:ext cx="2792431" cy="16002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5779641" y="1447800"/>
            <a:ext cx="5188714"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653" y="3129281"/>
            <a:ext cx="2792431" cy="2895599"/>
          </a:xfrm>
        </p:spPr>
        <p:txBody>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5/24/2022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10114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693334"/>
            <a:ext cx="3864127" cy="1735667"/>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6165" y="1143000"/>
            <a:ext cx="322635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653" y="3657600"/>
            <a:ext cx="3858207" cy="1371600"/>
          </a:xfrm>
        </p:spPr>
        <p:txBody>
          <a:bodyPr>
            <a:normAutofit/>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5/24/2022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749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654" y="973668"/>
            <a:ext cx="8759131"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654" y="2603500"/>
            <a:ext cx="8759131"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330" y="6391839"/>
            <a:ext cx="990341" cy="304799"/>
          </a:xfrm>
          <a:prstGeom prst="rect">
            <a:avLst/>
          </a:prstGeom>
        </p:spPr>
        <p:txBody>
          <a:bodyPr vert="horz" lIns="91440" tIns="45720" rIns="91440" bIns="45720" rtlCol="0" anchor="ctr"/>
          <a:lstStyle>
            <a:lvl1pPr algn="r">
              <a:defRPr sz="1000" b="1" i="0">
                <a:solidFill>
                  <a:schemeClr val="accent1"/>
                </a:solidFill>
              </a:defRPr>
            </a:lvl1pPr>
          </a:lstStyle>
          <a:p>
            <a:fld id="{03F41C87-7AD9-4845-A077-840E4A0F3F06}" type="datetimeFigureOut">
              <a:rPr lang="en-US" smtClean="0"/>
              <a:pPr/>
              <a:t>5/24/2022</a:t>
            </a:fld>
            <a:endParaRPr lang="en-US"/>
          </a:p>
        </p:txBody>
      </p:sp>
      <p:sp>
        <p:nvSpPr>
          <p:cNvPr id="5" name="Footer Placeholder 4"/>
          <p:cNvSpPr>
            <a:spLocks noGrp="1"/>
          </p:cNvSpPr>
          <p:nvPr>
            <p:ph type="ftr" sz="quarter" idx="3"/>
          </p:nvPr>
        </p:nvSpPr>
        <p:spPr>
          <a:xfrm>
            <a:off x="560964" y="6391839"/>
            <a:ext cx="3858790"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Add a footer</a:t>
            </a:r>
            <a:endParaRPr lang="en-US" dirty="0"/>
          </a:p>
        </p:txBody>
      </p:sp>
      <p:sp>
        <p:nvSpPr>
          <p:cNvPr id="21" name="Rectangle 2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bg1"/>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7730083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sz="1799" b="0" i="0"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Micro Credit Defaulter Project</a:t>
            </a:r>
          </a:p>
        </p:txBody>
      </p:sp>
      <p:sp>
        <p:nvSpPr>
          <p:cNvPr id="3" name="Subtitle 2"/>
          <p:cNvSpPr>
            <a:spLocks noGrp="1"/>
          </p:cNvSpPr>
          <p:nvPr>
            <p:ph type="body" sz="half" idx="2"/>
          </p:nvPr>
        </p:nvSpPr>
        <p:spPr/>
        <p:txBody>
          <a:bodyPr/>
          <a:lstStyle/>
          <a:p>
            <a:pPr algn="r"/>
            <a:r>
              <a:rPr lang="en-US" dirty="0"/>
              <a:t>By: Rohit </a:t>
            </a:r>
            <a:r>
              <a:rPr lang="en-US" dirty="0" err="1"/>
              <a:t>Rajan</a:t>
            </a:r>
            <a:r>
              <a:rPr lang="en-US" dirty="0"/>
              <a:t> </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a:t>Distribution plot to check through all the column details ensuring that the distribution is displayed for further analysis</a:t>
            </a:r>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extLst>
      <p:ext uri="{BB962C8B-B14F-4D97-AF65-F5344CB8AC3E}">
        <p14:creationId xmlns:p14="http://schemas.microsoft.com/office/powerpoint/2010/main" val="11078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a:t>statistical  representation of the all the numeric data columns.</a:t>
            </a:r>
          </a:p>
          <a:p>
            <a:pPr lvl="0">
              <a:lnSpc>
                <a:spcPct val="90000"/>
              </a:lnSpc>
              <a:buSzPts val="1280"/>
            </a:pPr>
            <a:r>
              <a:rPr lang="en-US" dirty="0"/>
              <a:t>In that have outliers so treat them with different methods</a:t>
            </a:r>
          </a:p>
        </p:txBody>
      </p:sp>
    </p:spTree>
    <p:extLst>
      <p:ext uri="{BB962C8B-B14F-4D97-AF65-F5344CB8AC3E}">
        <p14:creationId xmlns:p14="http://schemas.microsoft.com/office/powerpoint/2010/main" val="15899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Model building</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0088" y="2819179"/>
            <a:ext cx="5187950" cy="1829241"/>
          </a:xfrm>
        </p:spPr>
      </p:pic>
      <p:sp>
        <p:nvSpPr>
          <p:cNvPr id="5" name="Text Placeholder 4"/>
          <p:cNvSpPr>
            <a:spLocks noGrp="1"/>
          </p:cNvSpPr>
          <p:nvPr>
            <p:ph type="body" sz="half" idx="2"/>
          </p:nvPr>
        </p:nvSpPr>
        <p:spPr>
          <a:xfrm>
            <a:off x="1522413" y="2895599"/>
            <a:ext cx="4114800" cy="3276601"/>
          </a:xfrm>
        </p:spPr>
        <p:txBody>
          <a:bodyPr>
            <a:normAutofit/>
          </a:bodyPr>
          <a:lstStyle/>
          <a:p>
            <a:pPr algn="just"/>
            <a:r>
              <a:rPr lang="en-IN" dirty="0"/>
              <a:t>Built model which can be used to predict in terms of a probability for each loan transaction, whether the customer will be paying back the loaned amount within 5 days of insurance of loan. </a:t>
            </a:r>
          </a:p>
          <a:p>
            <a:pPr algn="just"/>
            <a:r>
              <a:rPr lang="en-IN" dirty="0"/>
              <a:t>In this case, Label ‘1’ indicates that the loan has been payed i.e. Non- defaulter, while, Label ‘0’ indicates that the loan has not been payed i.e. defaulter.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a:t> </a:t>
            </a:r>
          </a:p>
        </p:txBody>
      </p:sp>
      <p:sp>
        <p:nvSpPr>
          <p:cNvPr id="4" name="Text Placeholder 3"/>
          <p:cNvSpPr>
            <a:spLocks noGrp="1"/>
          </p:cNvSpPr>
          <p:nvPr>
            <p:ph type="body" idx="1"/>
          </p:nvPr>
        </p:nvSpPr>
        <p:spPr>
          <a:xfrm>
            <a:off x="1629916" y="4869161"/>
            <a:ext cx="8122095" cy="1152128"/>
          </a:xfrm>
        </p:spPr>
        <p:txBody>
          <a:bodyPr>
            <a:normAutofit fontScale="77500" lnSpcReduction="20000"/>
          </a:bodyPr>
          <a:lstStyle/>
          <a:p>
            <a:pPr algn="just"/>
            <a:r>
              <a:rPr lang="en-IN" dirty="0"/>
              <a:t>Models: Random Forest Classifier, Decision Tree Classifier, Ada Boost Classifier, Gradient Boosting Classifier, Bagging Classifier, XGB Classifier, SGD Classifier were our baseline methods. </a:t>
            </a:r>
          </a:p>
          <a:p>
            <a:pPr algn="just"/>
            <a:r>
              <a:rPr lang="en-IN" dirty="0"/>
              <a:t>For model implementations, the open-source </a:t>
            </a:r>
            <a:r>
              <a:rPr lang="en-IN" dirty="0" err="1"/>
              <a:t>Scikit</a:t>
            </a:r>
            <a:r>
              <a:rPr lang="en-IN" dirty="0"/>
              <a:t>-Learn package used</a:t>
            </a:r>
            <a:endParaRPr lang="en-US" dirty="0"/>
          </a:p>
        </p:txBody>
      </p:sp>
      <p:pic>
        <p:nvPicPr>
          <p:cNvPr id="8" name="Picture 7"/>
          <p:cNvPicPr/>
          <p:nvPr/>
        </p:nvPicPr>
        <p:blipFill>
          <a:blip r:embed="rId2"/>
          <a:stretch>
            <a:fillRect/>
          </a:stretch>
        </p:blipFill>
        <p:spPr>
          <a:xfrm>
            <a:off x="2417575" y="206525"/>
            <a:ext cx="2088232" cy="1826105"/>
          </a:xfrm>
          <a:prstGeom prst="rect">
            <a:avLst/>
          </a:prstGeom>
        </p:spPr>
      </p:pic>
      <p:pic>
        <p:nvPicPr>
          <p:cNvPr id="9" name="Picture 8"/>
          <p:cNvPicPr/>
          <p:nvPr/>
        </p:nvPicPr>
        <p:blipFill>
          <a:blip r:embed="rId3"/>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a:solidFill>
                  <a:srgbClr val="000000"/>
                </a:solidFill>
                <a:latin typeface="Calibri" panose="020F0502020204030204" pitchFamily="34" charset="0"/>
                <a:ea typeface="Times New Roman" panose="02020603050405020304" pitchFamily="18" charset="0"/>
              </a:rPr>
              <a:t>Accuracy score of train-test:</a:t>
            </a:r>
            <a:endParaRPr lang="en-IN" dirty="0"/>
          </a:p>
        </p:txBody>
      </p:sp>
      <p:pic>
        <p:nvPicPr>
          <p:cNvPr id="11" name="Picture 10"/>
          <p:cNvPicPr>
            <a:picLocks noChangeAspect="1"/>
          </p:cNvPicPr>
          <p:nvPr/>
        </p:nvPicPr>
        <p:blipFill>
          <a:blip r:embed="rId4"/>
          <a:stretch>
            <a:fillRect/>
          </a:stretch>
        </p:blipFill>
        <p:spPr>
          <a:xfrm>
            <a:off x="2638028" y="2122635"/>
            <a:ext cx="6740277" cy="263851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1763"/>
            <a:ext cx="4022725" cy="744537"/>
          </a:xfrm>
        </p:spPr>
        <p:txBody>
          <a:bodyPr>
            <a:normAutofit/>
          </a:bodyPr>
          <a:lstStyle/>
          <a:p>
            <a:pPr algn="ctr"/>
            <a:r>
              <a:rPr lang="en-US" dirty="0"/>
              <a:t>Models: </a:t>
            </a:r>
          </a:p>
        </p:txBody>
      </p:sp>
      <p:pic>
        <p:nvPicPr>
          <p:cNvPr id="11" name="Picture 10"/>
          <p:cNvPicPr/>
          <p:nvPr/>
        </p:nvPicPr>
        <p:blipFill>
          <a:blip r:embed="rId2"/>
          <a:stretch>
            <a:fillRect/>
          </a:stretch>
        </p:blipFill>
        <p:spPr>
          <a:xfrm>
            <a:off x="1836945" y="1457400"/>
            <a:ext cx="4275523" cy="2331640"/>
          </a:xfrm>
          <a:prstGeom prst="rect">
            <a:avLst/>
          </a:prstGeom>
        </p:spPr>
      </p:pic>
      <p:pic>
        <p:nvPicPr>
          <p:cNvPr id="12" name="Picture 11"/>
          <p:cNvPicPr/>
          <p:nvPr/>
        </p:nvPicPr>
        <p:blipFill>
          <a:blip r:embed="rId3"/>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4"/>
          <a:stretch>
            <a:fillRect/>
          </a:stretch>
        </p:blipFill>
        <p:spPr>
          <a:xfrm>
            <a:off x="3934172" y="3836608"/>
            <a:ext cx="5472608" cy="276074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3"/>
          <a:stretch>
            <a:fillRect/>
          </a:stretch>
        </p:blipFill>
        <p:spPr>
          <a:xfrm>
            <a:off x="7246540" y="548680"/>
            <a:ext cx="4380034" cy="2664296"/>
          </a:xfrm>
          <a:prstGeom prst="rect">
            <a:avLst/>
          </a:prstGeom>
        </p:spPr>
      </p:pic>
      <p:pic>
        <p:nvPicPr>
          <p:cNvPr id="17" name="Picture 16"/>
          <p:cNvPicPr/>
          <p:nvPr/>
        </p:nvPicPr>
        <p:blipFill>
          <a:blip r:embed="rId4"/>
          <a:stretch>
            <a:fillRect/>
          </a:stretch>
        </p:blipFill>
        <p:spPr>
          <a:xfrm>
            <a:off x="1467667" y="3501008"/>
            <a:ext cx="4622230" cy="2952328"/>
          </a:xfrm>
          <a:prstGeom prst="rect">
            <a:avLst/>
          </a:prstGeom>
        </p:spPr>
      </p:pic>
      <p:pic>
        <p:nvPicPr>
          <p:cNvPr id="18" name="Picture 17"/>
          <p:cNvPicPr/>
          <p:nvPr/>
        </p:nvPicPr>
        <p:blipFill>
          <a:blip r:embed="rId5"/>
          <a:stretch>
            <a:fillRect/>
          </a:stretch>
        </p:blipFill>
        <p:spPr>
          <a:xfrm>
            <a:off x="6975176" y="3501008"/>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a:solidFill>
                  <a:srgbClr val="000000"/>
                </a:solidFill>
                <a:latin typeface="Helvetica Neue"/>
              </a:rPr>
              <a:t>Hyper-parameter Tuning  and  </a:t>
            </a:r>
            <a:r>
              <a:rPr lang="en-IN" b="1" dirty="0"/>
              <a:t>ROC &amp; AUC SCORE</a:t>
            </a:r>
          </a:p>
        </p:txBody>
      </p:sp>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 </a:t>
            </a:r>
            <a:r>
              <a:rPr lang="en-IN" dirty="0"/>
              <a:t>evaluated </a:t>
            </a:r>
            <a:r>
              <a:rPr lang="en-IN" dirty="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a:latin typeface="Calibri" panose="020F0502020204030204" pitchFamily="34" charset="0"/>
                <a:ea typeface="Calibri" panose="020F0502020204030204" pitchFamily="34" charset="0"/>
                <a:cs typeface="Times New Roman" panose="02020603050405020304" pitchFamily="18" charset="0"/>
              </a:rPr>
              <a:t>analyze</a:t>
            </a:r>
            <a:r>
              <a:rPr lang="en-IN" dirty="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tuning 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a:t>Microfinance </a:t>
            </a:r>
            <a:br>
              <a:rPr lang="en-US" dirty="0"/>
            </a:br>
            <a:r>
              <a:rPr lang="en-US" sz="1600" dirty="0"/>
              <a:t>(a brief description about  </a:t>
            </a:r>
            <a:r>
              <a:rPr lang="en-US" sz="1750" dirty="0"/>
              <a:t>Indonesians</a:t>
            </a:r>
            <a:r>
              <a:rPr lang="en-US" sz="1600" dirty="0"/>
              <a:t> MFI)</a:t>
            </a:r>
            <a:endParaRPr lang="en-IN" sz="1600" dirty="0"/>
          </a:p>
        </p:txBody>
      </p:sp>
      <p:pic>
        <p:nvPicPr>
          <p:cNvPr id="7" name="Picture Placeholder 6">
            <a:extLst>
              <a:ext uri="{FF2B5EF4-FFF2-40B4-BE49-F238E27FC236}">
                <a16:creationId xmlns:a16="http://schemas.microsoft.com/office/drawing/2014/main" id="{9B13EBAA-6664-D662-A997-D85BD7FCDE4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729" r="25729"/>
          <a:stretch>
            <a:fillRect/>
          </a:stretch>
        </p:blipFill>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a:t>A report says Only around 22% of Indonesians are connected to formal financial institutions. Accessible for people in remote areas and on small islands, not just people in the cities. This is why </a:t>
            </a:r>
            <a:r>
              <a:rPr lang="en-IN" sz="1900" dirty="0"/>
              <a:t>micro-finance, like micro-banking and micro-insurance, is becoming </a:t>
            </a:r>
            <a:r>
              <a:rPr lang="en-US" sz="1900" dirty="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Limitations of this work &amp; Scope for Future Work</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6481" r="26481"/>
          <a:stretch>
            <a:fillRect/>
          </a:stretch>
        </p:blipFill>
        <p:spPr/>
      </p:pic>
      <p:sp>
        <p:nvSpPr>
          <p:cNvPr id="6" name="Text Placeholder 5"/>
          <p:cNvSpPr>
            <a:spLocks noGrp="1"/>
          </p:cNvSpPr>
          <p:nvPr>
            <p:ph type="body" sz="half" idx="2"/>
          </p:nvPr>
        </p:nvSpPr>
        <p:spPr>
          <a:xfrm>
            <a:off x="1522412" y="2780928"/>
            <a:ext cx="4355975" cy="3384375"/>
          </a:xfrm>
        </p:spPr>
        <p:txBody>
          <a:bodyPr>
            <a:normAutofit/>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ones</a:t>
            </a:r>
            <a:endParaRPr lang="en-US"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a:normAutofit fontScale="850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uneven with both significant challenges and successes.</a:t>
            </a:r>
          </a:p>
        </p:txBody>
      </p:sp>
      <p:sp>
        <p:nvSpPr>
          <p:cNvPr id="8" name="Text Placeholder 7"/>
          <p:cNvSpPr>
            <a:spLocks noGrp="1"/>
          </p:cNvSpPr>
          <p:nvPr>
            <p:ph type="body" sz="half" idx="2"/>
          </p:nvPr>
        </p:nvSpPr>
        <p:spPr/>
        <p:txBody>
          <a:bodyPr/>
          <a:lstStyle/>
          <a:p>
            <a:r>
              <a:rPr lang="en-IN" dirty="0"/>
              <a:t> </a:t>
            </a:r>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255305775"/>
              </p:ext>
            </p:extLst>
          </p:nvPr>
        </p:nvGraphicFramePr>
        <p:xfrm>
          <a:off x="1629916" y="2895598"/>
          <a:ext cx="4104456" cy="2837657"/>
        </p:xfrm>
        <a:graphic>
          <a:graphicData uri="http://schemas.openxmlformats.org/presentationml/2006/ole">
            <mc:AlternateContent xmlns:mc="http://schemas.openxmlformats.org/markup-compatibility/2006">
              <mc:Choice xmlns:v="urn:schemas-microsoft-com:vml" Requires="v">
                <p:oleObj spid="_x0000_s2060" name="Bitmap Image" r:id="rId3" imgW="3715269" imgH="2448267" progId="Paint.Picture">
                  <p:embed/>
                </p:oleObj>
              </mc:Choice>
              <mc:Fallback>
                <p:oleObj name="Bitmap Image" r:id="rId3" imgW="3715269" imgH="2448267"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2895598"/>
                        <a:ext cx="4104456" cy="2837657"/>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br>
              <a:rPr lang="en-IN" sz="3600" dirty="0"/>
            </a:br>
            <a:r>
              <a:rPr lang="en-IN" sz="3600" dirty="0"/>
              <a:t>Economic survey </a:t>
            </a:r>
          </a:p>
        </p:txBody>
      </p:sp>
      <p:sp>
        <p:nvSpPr>
          <p:cNvPr id="11" name="Content Placeholder 10"/>
          <p:cNvSpPr>
            <a:spLocks noGrp="1"/>
          </p:cNvSpPr>
          <p:nvPr>
            <p:ph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1522413" y="2895599"/>
            <a:ext cx="4114800" cy="3276601"/>
          </a:xfrm>
        </p:spPr>
        <p:txBody>
          <a:bodyPr>
            <a:normAutofit/>
          </a:bodyPr>
          <a:lstStyle/>
          <a:p>
            <a:pPr algn="just"/>
            <a:r>
              <a:rPr lang="en-US" dirty="0"/>
              <a:t>Microfinance involves the supply of financial services to poor or low-income earning individuals and companies, which may include </a:t>
            </a:r>
            <a:r>
              <a:rPr lang="en-US" b="1" dirty="0"/>
              <a:t>micro-credit.</a:t>
            </a:r>
          </a:p>
          <a:p>
            <a:r>
              <a:rPr lang="en-IN" dirty="0"/>
              <a:t>In Indonesia the banks and MFI : </a:t>
            </a:r>
          </a:p>
          <a:p>
            <a:r>
              <a:rPr lang="en-IN" dirty="0"/>
              <a:t>1195 commercial banks </a:t>
            </a:r>
          </a:p>
          <a:p>
            <a:r>
              <a:rPr lang="en-IN" dirty="0"/>
              <a:t>1,6435 rural banks  </a:t>
            </a:r>
          </a:p>
          <a:p>
            <a:r>
              <a:rPr lang="en-US" dirty="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5950396" y="1988840"/>
            <a:ext cx="6048673" cy="429195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 Goal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0088" y="2376286"/>
            <a:ext cx="5187950" cy="2715027"/>
          </a:xfrm>
        </p:spPr>
      </p:pic>
      <p:sp>
        <p:nvSpPr>
          <p:cNvPr id="4" name="Text Placeholder 3"/>
          <p:cNvSpPr>
            <a:spLocks noGrp="1"/>
          </p:cNvSpPr>
          <p:nvPr>
            <p:ph type="body" sz="half" idx="2"/>
          </p:nvPr>
        </p:nvSpPr>
        <p:spPr>
          <a:xfrm>
            <a:off x="1522413" y="2895599"/>
            <a:ext cx="4114800" cy="3485729"/>
          </a:xfrm>
        </p:spPr>
        <p:txBody>
          <a:bodyPr>
            <a:normAutofit/>
          </a:bodyPr>
          <a:lstStyle/>
          <a:p>
            <a:r>
              <a:rPr lang="en-IN" dirty="0"/>
              <a:t>Analytical Problem Framing</a:t>
            </a:r>
          </a:p>
          <a:p>
            <a:pPr marL="342900" indent="-342900">
              <a:buFont typeface="Courier New" panose="02070309020205020404" pitchFamily="49" charset="0"/>
              <a:buChar char="o"/>
            </a:pPr>
            <a:r>
              <a:rPr lang="en-IN" dirty="0"/>
              <a:t>EDA</a:t>
            </a:r>
          </a:p>
          <a:p>
            <a:pPr marL="342900" indent="-342900">
              <a:buFont typeface="Courier New" panose="02070309020205020404" pitchFamily="49" charset="0"/>
              <a:buChar char="o"/>
            </a:pPr>
            <a:r>
              <a:rPr lang="en-IN" dirty="0"/>
              <a:t>Visualizations</a:t>
            </a:r>
          </a:p>
          <a:p>
            <a:r>
              <a:rPr lang="en-IN" dirty="0"/>
              <a:t>Data Pre-processing on Train &amp; test dataset </a:t>
            </a:r>
          </a:p>
          <a:p>
            <a:r>
              <a:rPr lang="en-IN" dirty="0"/>
              <a:t>Model development and Evaluation </a:t>
            </a:r>
          </a:p>
          <a:p>
            <a:r>
              <a:rPr lang="en-IN" dirty="0"/>
              <a:t>Performing Hyper-parameter Tuning </a:t>
            </a:r>
          </a:p>
          <a:p>
            <a:r>
              <a:rPr lang="en-IN" dirty="0"/>
              <a:t>Best Fit Model and prediction </a:t>
            </a:r>
          </a:p>
          <a:p>
            <a:r>
              <a:rPr lang="en-IN" dirty="0"/>
              <a:t>Conclusion </a:t>
            </a:r>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br>
              <a:rPr lang="en-US" sz="3200" dirty="0"/>
            </a:br>
            <a:r>
              <a:rPr lang="en-US" sz="3200" dirty="0"/>
              <a:t>(</a:t>
            </a:r>
            <a:r>
              <a:rPr lang="en-IN" sz="3200" dirty="0"/>
              <a:t>EDA)</a:t>
            </a:r>
          </a:p>
        </p:txBody>
      </p:sp>
      <p:sp>
        <p:nvSpPr>
          <p:cNvPr id="3" name="Content Placeholder 2"/>
          <p:cNvSpPr>
            <a:spLocks noGrp="1"/>
          </p:cNvSpPr>
          <p:nvPr>
            <p:ph idx="1"/>
          </p:nvPr>
        </p:nvSpPr>
        <p:spPr>
          <a:xfrm>
            <a:off x="5907952" y="685800"/>
            <a:ext cx="5444262" cy="5486400"/>
          </a:xfrm>
        </p:spPr>
        <p:txBody>
          <a:bodyPr>
            <a:normAutofit/>
          </a:bodyPr>
          <a:lstStyle/>
          <a:p>
            <a:pPr algn="just">
              <a:buFont typeface="Wingdings" panose="05000000000000000000" pitchFamily="2" charset="2"/>
              <a:buChar char="q"/>
            </a:pPr>
            <a:r>
              <a:rPr lang="en-IN" dirty="0"/>
              <a:t>This section shows the exploration done on the dataset, which is what motivated the use of the algorithm.</a:t>
            </a:r>
          </a:p>
          <a:p>
            <a:pPr algn="just">
              <a:buFont typeface="Wingdings" panose="05000000000000000000" pitchFamily="2" charset="2"/>
              <a:buChar char="q"/>
            </a:pPr>
            <a:r>
              <a:rPr lang="en-IN" dirty="0"/>
              <a:t>A significant relationship between Non-defaulter &amp; defaulter.</a:t>
            </a:r>
          </a:p>
          <a:p>
            <a:pPr algn="just">
              <a:buFont typeface="Wingdings" panose="05000000000000000000" pitchFamily="2" charset="2"/>
              <a:buChar char="q"/>
            </a:pPr>
            <a:r>
              <a:rPr lang="en-IN" dirty="0"/>
              <a:t>Dataset is imbalanced. Label ‘1’ has approximately 87.5% records, while, label ‘0’ has approximately 12.5% records.</a:t>
            </a:r>
          </a:p>
          <a:p>
            <a:pPr algn="just">
              <a:buFont typeface="Wingdings" panose="05000000000000000000" pitchFamily="2" charset="2"/>
              <a:buChar char="q"/>
            </a:pPr>
            <a:r>
              <a:rPr lang="en-IN" dirty="0"/>
              <a:t>Training phase: The system is trained by using the data set and fits a model</a:t>
            </a:r>
          </a:p>
          <a:p>
            <a:pPr algn="just">
              <a:buFont typeface="Wingdings" panose="05000000000000000000" pitchFamily="2" charset="2"/>
              <a:buChar char="q"/>
            </a:pPr>
            <a:r>
              <a:rPr lang="en-IN" dirty="0"/>
              <a:t>Testing phase: The system is provided with the inputs and is tested for its working.  The accuracy is checked</a:t>
            </a:r>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a:t> </a:t>
            </a:r>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Visualizations </a:t>
            </a:r>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IN" sz="2400" dirty="0"/>
              <a:t>Loan count as per date and month (Non-defaulter and Defaulter):</a:t>
            </a:r>
          </a:p>
        </p:txBody>
      </p:sp>
      <p:sp>
        <p:nvSpPr>
          <p:cNvPr id="9" name="Content Placeholder 8"/>
          <p:cNvSpPr>
            <a:spLocks noGrp="1"/>
          </p:cNvSpPr>
          <p:nvPr>
            <p:ph sz="half" idx="1"/>
          </p:nvPr>
        </p:nvSpPr>
        <p:spPr/>
        <p:txBody>
          <a:bodyPr/>
          <a:lstStyle/>
          <a:p>
            <a:pPr marL="0" indent="0">
              <a:buNone/>
            </a:pPr>
            <a:r>
              <a:rPr lang="en-IN" dirty="0"/>
              <a:t> </a:t>
            </a:r>
          </a:p>
        </p:txBody>
      </p:sp>
      <p:sp>
        <p:nvSpPr>
          <p:cNvPr id="10" name="Content Placeholder 9"/>
          <p:cNvSpPr>
            <a:spLocks noGrp="1"/>
          </p:cNvSpPr>
          <p:nvPr>
            <p:ph sz="half" idx="2"/>
          </p:nvPr>
        </p:nvSpPr>
        <p:spPr/>
        <p:txBody>
          <a:bodyPr/>
          <a:lstStyle/>
          <a:p>
            <a:pPr marL="0" indent="0">
              <a:buNone/>
            </a:pPr>
            <a:r>
              <a:rPr lang="en-IN" dirty="0"/>
              <a:t> </a:t>
            </a:r>
          </a:p>
        </p:txBody>
      </p:sp>
      <p:pic>
        <p:nvPicPr>
          <p:cNvPr id="11" name="Picture 10"/>
          <p:cNvPicPr/>
          <p:nvPr/>
        </p:nvPicPr>
        <p:blipFill>
          <a:blip r:embed="rId2"/>
          <a:stretch>
            <a:fillRect/>
          </a:stretch>
        </p:blipFill>
        <p:spPr>
          <a:xfrm>
            <a:off x="1341884" y="1984248"/>
            <a:ext cx="5040560" cy="4187952"/>
          </a:xfrm>
          <a:prstGeom prst="rect">
            <a:avLst/>
          </a:prstGeom>
        </p:spPr>
      </p:pic>
      <p:pic>
        <p:nvPicPr>
          <p:cNvPr id="12" name="Picture 11"/>
          <p:cNvPicPr/>
          <p:nvPr/>
        </p:nvPicPr>
        <p:blipFill>
          <a:blip r:embed="rId3"/>
          <a:stretch>
            <a:fillRect/>
          </a:stretch>
        </p:blipFill>
        <p:spPr>
          <a:xfrm>
            <a:off x="6478424" y="1984248"/>
            <a:ext cx="4873787" cy="4187952"/>
          </a:xfrm>
          <a:prstGeom prst="rect">
            <a:avLst/>
          </a:prstGeom>
        </p:spPr>
      </p:pic>
    </p:spTree>
    <p:extLst>
      <p:ext uri="{BB962C8B-B14F-4D97-AF65-F5344CB8AC3E}">
        <p14:creationId xmlns:p14="http://schemas.microsoft.com/office/powerpoint/2010/main" val="34611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308</TotalTime>
  <Words>1210</Words>
  <Application>Microsoft Office PowerPoint</Application>
  <PresentationFormat>Custom</PresentationFormat>
  <Paragraphs>73</Paragraphs>
  <Slides>20</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2" baseType="lpstr">
      <vt:lpstr>Arial</vt:lpstr>
      <vt:lpstr>Calibri</vt:lpstr>
      <vt:lpstr>Cambria</vt:lpstr>
      <vt:lpstr>Century Gothic</vt:lpstr>
      <vt:lpstr>Constantia</vt:lpstr>
      <vt:lpstr>Courier New</vt:lpstr>
      <vt:lpstr>Helvetica Neue</vt:lpstr>
      <vt:lpstr>Symbol</vt:lpstr>
      <vt:lpstr>Wingdings</vt:lpstr>
      <vt:lpstr>Wingdings 3</vt:lpstr>
      <vt:lpstr>Ion Boardroom</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Loan count as per date and month (Non-defaulter and Defaulter):</vt:lpstr>
      <vt:lpstr>PowerPoint Presentation</vt:lpstr>
      <vt:lpstr>PowerPoint Presentation</vt:lpstr>
      <vt:lpstr>PowerPoint Presentation</vt:lpstr>
      <vt:lpstr>PowerPoint Presentation</vt:lpstr>
      <vt:lpstr>Model building</vt:lpstr>
      <vt:lpstr> </vt:lpstr>
      <vt:lpstr>Models: </vt:lpstr>
      <vt:lpstr>PowerPoint Presentation</vt:lpstr>
      <vt:lpstr>PowerPoint Presentation</vt:lpstr>
      <vt:lpstr>CONCLUSION </vt:lpstr>
      <vt:lpstr>Limitations of this work &amp; Scope for Future Work</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rohitrajan32@gmail.com</cp:lastModifiedBy>
  <cp:revision>27</cp:revision>
  <dcterms:created xsi:type="dcterms:W3CDTF">2022-04-17T07:25:51Z</dcterms:created>
  <dcterms:modified xsi:type="dcterms:W3CDTF">2022-05-23T23:16:58Z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